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8" r:id="rId2"/>
    <p:sldId id="327" r:id="rId3"/>
    <p:sldId id="322" r:id="rId4"/>
    <p:sldId id="328" r:id="rId5"/>
    <p:sldId id="326" r:id="rId6"/>
    <p:sldId id="325" r:id="rId7"/>
    <p:sldId id="330" r:id="rId8"/>
    <p:sldId id="305" r:id="rId9"/>
    <p:sldId id="329" r:id="rId10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6FF"/>
    <a:srgbClr val="3399FF"/>
    <a:srgbClr val="FFCCFF"/>
    <a:srgbClr val="B2B2B2"/>
    <a:srgbClr val="66FF66"/>
    <a:srgbClr val="66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752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3138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67DB90D-1EE3-4941-985B-DB6398CABF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5" rIns="91851" bIns="45925" numCol="1" anchor="t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330A8EE-F710-4521-8EEF-93B2CC52FD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5" rIns="91851" bIns="45925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53256DE-B580-4224-AA96-086B65CB20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5" rIns="91851" bIns="45925" numCol="1" anchor="b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8481FD-0FA4-47E9-A19B-56452490EC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5" rIns="91851" bIns="45925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BFBA42DE-49D2-42C2-817E-A9D25778179F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AE8C778-622C-44E6-83E5-7DFA43F2DA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5" rIns="91851" bIns="45925" numCol="1" anchor="t" anchorCtr="0" compatLnSpc="1">
            <a:prstTxWarp prst="textNoShape">
              <a:avLst/>
            </a:prstTxWarp>
          </a:bodyPr>
          <a:lstStyle>
            <a:lvl1pPr defTabSz="91757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5BF861F-141F-422A-A9BD-457B9B9C6A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5" rIns="91851" bIns="45925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BC6BF08-AFEC-4CB8-93D9-2A5AFD444EC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3F80845-0B8B-4ECF-BD5B-2031767F31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5" rIns="91851" bIns="45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7FFFEDE-E460-4663-88DF-B514C6A599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5" rIns="91851" bIns="45925" numCol="1" anchor="b" anchorCtr="0" compatLnSpc="1">
            <a:prstTxWarp prst="textNoShape">
              <a:avLst/>
            </a:prstTxWarp>
          </a:bodyPr>
          <a:lstStyle>
            <a:lvl1pPr defTabSz="91757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5A40CA9-D90B-4D45-81CA-E33F91C33C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5" rIns="91851" bIns="45925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91D304AD-22A2-4FA1-BBFE-1AD74E17CF1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12867DE-277E-45D2-B2BB-E5D66EEB5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742950" indent="-28575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2pPr>
            <a:lvl3pPr marL="11430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3pPr>
            <a:lvl4pPr marL="16002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4pPr>
            <a:lvl5pPr marL="20574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9pPr>
          </a:lstStyle>
          <a:p>
            <a:fld id="{C5431296-F985-4DC9-A688-4CAB59193134}" type="slidenum">
              <a:rPr lang="de-DE" altLang="de-D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41FB715-E796-4D20-8528-A77011C1B7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Notizenplatzhalter 1">
            <a:extLst>
              <a:ext uri="{FF2B5EF4-FFF2-40B4-BE49-F238E27FC236}">
                <a16:creationId xmlns:a16="http://schemas.microsoft.com/office/drawing/2014/main" id="{B9A8FA37-6F7C-4918-9727-9D42B0942124}"/>
              </a:ext>
            </a:extLst>
          </p:cNvPr>
          <p:cNvSpPr>
            <a:spLocks noGrp="1"/>
          </p:cNvSpPr>
          <p:nvPr/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5925" rIns="91851" bIns="4592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CH" altLang="de-DE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1F06D0A-88F8-428A-96E2-7528AA06A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742950" indent="-28575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2pPr>
            <a:lvl3pPr marL="11430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3pPr>
            <a:lvl4pPr marL="16002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4pPr>
            <a:lvl5pPr marL="20574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9pPr>
          </a:lstStyle>
          <a:p>
            <a:fld id="{3051076A-22E7-4E99-98EB-31AE12FF9B76}" type="slidenum">
              <a:rPr lang="de-DE" altLang="de-D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D835066-945B-498C-883A-5173E3B3AA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1D878B0-A688-4411-BC2B-3E56A177C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671700F-27BD-43F9-8379-4B8BC1155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742950" indent="-28575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2pPr>
            <a:lvl3pPr marL="11430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3pPr>
            <a:lvl4pPr marL="16002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4pPr>
            <a:lvl5pPr marL="20574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9pPr>
          </a:lstStyle>
          <a:p>
            <a:fld id="{302C54F4-B75C-4121-9EA1-573670C0D7FD}" type="slidenum">
              <a:rPr lang="de-DE" altLang="de-D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70A5642-7CA5-4D3F-9A34-83C38CBD57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9A27EFF-69BF-4E2A-B1E0-2162A0EBD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9C7B308-4383-40D9-83BD-1F6770FF98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742950" indent="-28575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2pPr>
            <a:lvl3pPr marL="11430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3pPr>
            <a:lvl4pPr marL="16002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4pPr>
            <a:lvl5pPr marL="20574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9pPr>
          </a:lstStyle>
          <a:p>
            <a:fld id="{ECECF9DE-3317-425A-9600-ECA58A86A960}" type="slidenum">
              <a:rPr lang="de-DE" altLang="de-D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1BB3A6D-3919-4FCB-91AB-37D0B22C2A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B1A1F47-C40C-43ED-81B1-4FF63D37A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34AEF16-CCF0-49E1-979E-86022C392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742950" indent="-28575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2pPr>
            <a:lvl3pPr marL="11430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3pPr>
            <a:lvl4pPr marL="16002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4pPr>
            <a:lvl5pPr marL="20574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9pPr>
          </a:lstStyle>
          <a:p>
            <a:fld id="{03D80537-F52E-45DC-9459-FE96FEEC8905}" type="slidenum">
              <a:rPr lang="de-DE" altLang="de-D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F9317C5-5FC1-4C25-8492-F2F4932485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8F276D0-F587-4DD1-BAF6-2DB26A31B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437CBEE-901F-4432-84AB-CA3776D51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742950" indent="-28575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2pPr>
            <a:lvl3pPr marL="11430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3pPr>
            <a:lvl4pPr marL="16002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4pPr>
            <a:lvl5pPr marL="20574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9pPr>
          </a:lstStyle>
          <a:p>
            <a:fld id="{81CF9FC1-9702-4550-97E6-9E8FC6B7B8D6}" type="slidenum">
              <a:rPr lang="de-DE" altLang="de-D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CAEEC29-81C5-47BB-AE66-04001B20CC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09FAFE9-B98A-4460-A193-3F8D7FA7E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8B9F14A-A726-4EED-A9EB-3A0AEAF13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742950" indent="-28575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2pPr>
            <a:lvl3pPr marL="11430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3pPr>
            <a:lvl4pPr marL="16002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4pPr>
            <a:lvl5pPr marL="20574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9pPr>
          </a:lstStyle>
          <a:p>
            <a:fld id="{3FC64775-49B2-4CF9-B39A-1B3941ABBA1E}" type="slidenum">
              <a:rPr lang="de-DE" altLang="de-D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6D8B526-7FFB-428B-BE2A-5CBDF8C8C2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27E0CD3-B70D-4E23-B8BC-ABCB49380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9B03869-16A5-4564-9310-1D958DB45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742950" indent="-28575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2pPr>
            <a:lvl3pPr marL="11430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3pPr>
            <a:lvl4pPr marL="16002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4pPr>
            <a:lvl5pPr marL="20574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9pPr>
          </a:lstStyle>
          <a:p>
            <a:fld id="{F052F4D0-A264-42F0-8171-00CE53EC7529}" type="slidenum">
              <a:rPr lang="de-DE" altLang="de-D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0D3C321-A4F1-415C-A55E-D41D7D57EA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9F2A150-FDA4-46BE-B36E-3670F7EBC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685A18E-D1BA-478E-9B3F-DD5D933D2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742950" indent="-28575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2pPr>
            <a:lvl3pPr marL="11430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3pPr>
            <a:lvl4pPr marL="16002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4pPr>
            <a:lvl5pPr marL="2057400" indent="-228600" defTabSz="917575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9pPr>
          </a:lstStyle>
          <a:p>
            <a:fld id="{AF1A8F1E-65F3-4803-BBB1-850A6DCAA1D9}" type="slidenum">
              <a:rPr lang="de-DE" altLang="de-D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DAE90A7-A7F7-42C6-87F5-2D4733B307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5F102E9-233A-4C26-8AA1-73B1A9D5E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27B30-EB5B-4111-9269-B6385A36A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C3BE13-6417-4B05-B42F-0A0E498741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E81999-EDB1-4352-A8F2-C5AB1EC71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5958D-759E-463C-B90B-1163E389182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107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30ED5C-2570-4BDB-903F-FD576DD4F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0C7C16-B18D-446F-AB01-6DD2E574A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80A592-315A-45D4-81F1-FD148D861C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497041-9002-4914-8559-BB97B61769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Va Va Valentin / Juni 22</a:t>
            </a:r>
            <a:endParaRPr lang="de-DE" altLang="de-DE">
              <a:latin typeface="Times New Roman" pitchFamily="18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6DA466-98A8-447D-8E41-2B86BC6571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1D364EC-6FF9-496E-B2B5-6924929A946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0E9FAA2F-5F54-4FD0-8386-34AC0570DD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2907506" y="2907506"/>
            <a:ext cx="6858000" cy="10429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lIns="36000" tIns="36000" rIns="36000" bIns="36000" anchor="ctr" anchorCtr="1"/>
          <a:lstStyle>
            <a:lvl1pPr>
              <a:defRPr sz="4400" b="1">
                <a:solidFill>
                  <a:srgbClr val="FFFF00"/>
                </a:solidFill>
                <a:latin typeface="Arial Black" pitchFamily="34" charset="0"/>
              </a:defRPr>
            </a:lvl1pPr>
            <a:lvl2pPr marL="742950" indent="-285750">
              <a:defRPr sz="4400" b="1">
                <a:solidFill>
                  <a:srgbClr val="FFFF00"/>
                </a:solidFill>
                <a:latin typeface="Arial Black" pitchFamily="34" charset="0"/>
              </a:defRPr>
            </a:lvl2pPr>
            <a:lvl3pPr marL="1143000" indent="-228600">
              <a:defRPr sz="4400" b="1">
                <a:solidFill>
                  <a:srgbClr val="FFFF00"/>
                </a:solidFill>
                <a:latin typeface="Arial Black" pitchFamily="34" charset="0"/>
              </a:defRPr>
            </a:lvl3pPr>
            <a:lvl4pPr marL="1600200" indent="-228600">
              <a:defRPr sz="4400" b="1">
                <a:solidFill>
                  <a:srgbClr val="FFFF00"/>
                </a:solidFill>
                <a:latin typeface="Arial Black" pitchFamily="34" charset="0"/>
              </a:defRPr>
            </a:lvl4pPr>
            <a:lvl5pPr marL="2057400" indent="-228600">
              <a:defRPr sz="4400" b="1">
                <a:solidFill>
                  <a:srgbClr val="FFFF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de-CH" altLang="de-DE" sz="3200" b="0" dirty="0">
                <a:solidFill>
                  <a:srgbClr val="FFFFFF"/>
                </a:solidFill>
                <a:latin typeface="Verdana" pitchFamily="34" charset="0"/>
              </a:rPr>
              <a:t>- GV 2023 - Jahresbericht </a:t>
            </a:r>
            <a:endParaRPr lang="de-CH" altLang="de-DE" sz="3200" b="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0C0553D-934B-4B08-8CFE-5F58E4ACC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484313"/>
            <a:ext cx="59134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>
            <a:extLst>
              <a:ext uri="{FF2B5EF4-FFF2-40B4-BE49-F238E27FC236}">
                <a16:creationId xmlns:a16="http://schemas.microsoft.com/office/drawing/2014/main" id="{6ABED7D4-185E-4E1F-AE8B-61185662E9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7813" y="3789363"/>
            <a:ext cx="4752975" cy="2232025"/>
          </a:xfrm>
        </p:spPr>
        <p:txBody>
          <a:bodyPr/>
          <a:lstStyle/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de-CH" altLang="de-DE" sz="3200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 marL="914400" lvl="1" indent="-457200" algn="l"/>
            <a:r>
              <a:rPr lang="de-CH" altLang="de-DE" sz="3200">
                <a:latin typeface="Verdana" panose="020B0604030504040204" pitchFamily="34" charset="0"/>
              </a:rPr>
              <a:t>SHG Zürich</a:t>
            </a:r>
          </a:p>
          <a:p>
            <a:pPr marL="914400" lvl="1" indent="-457200" algn="l"/>
            <a:r>
              <a:rPr lang="de-CH" altLang="de-DE" sz="3200">
                <a:latin typeface="Verdana" panose="020B0604030504040204" pitchFamily="34" charset="0"/>
              </a:rPr>
              <a:t>Vereinsjahr 2022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A1D31CF8-16B5-4DE8-9993-EBB2C1E518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052513"/>
            <a:ext cx="8101012" cy="720725"/>
          </a:xfrm>
          <a:solidFill>
            <a:srgbClr val="3399FF"/>
          </a:solidFill>
        </p:spPr>
        <p:txBody>
          <a:bodyPr/>
          <a:lstStyle/>
          <a:p>
            <a:pPr algn="l"/>
            <a:r>
              <a:rPr lang="de-DE" altLang="de-DE" sz="4000">
                <a:solidFill>
                  <a:schemeClr val="bg1"/>
                </a:solidFill>
                <a:latin typeface="Verdana" panose="020B0604030504040204" pitchFamily="34" charset="0"/>
              </a:rPr>
              <a:t>   </a:t>
            </a:r>
            <a:r>
              <a:rPr lang="de-DE" altLang="de-DE" sz="2800">
                <a:solidFill>
                  <a:schemeClr val="bg1"/>
                </a:solidFill>
                <a:latin typeface="Verdana" panose="020B0604030504040204" pitchFamily="34" charset="0"/>
              </a:rPr>
              <a:t>nach Jahresplan</a:t>
            </a:r>
            <a:endParaRPr lang="de-CH" altLang="de-DE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7171" name="Picture 5">
            <a:extLst>
              <a:ext uri="{FF2B5EF4-FFF2-40B4-BE49-F238E27FC236}">
                <a16:creationId xmlns:a16="http://schemas.microsoft.com/office/drawing/2014/main" id="{ACB053CD-96F9-4646-BC99-5FE3DF5A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415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Grafik 3">
            <a:extLst>
              <a:ext uri="{FF2B5EF4-FFF2-40B4-BE49-F238E27FC236}">
                <a16:creationId xmlns:a16="http://schemas.microsoft.com/office/drawing/2014/main" id="{8F590AF8-95AA-4E79-B164-EE2D93AB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4675"/>
            <a:ext cx="338455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74273CAF-3515-4265-8B02-9EFA920540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052513"/>
            <a:ext cx="8101012" cy="720725"/>
          </a:xfrm>
          <a:solidFill>
            <a:srgbClr val="3399FF"/>
          </a:solidFill>
        </p:spPr>
        <p:txBody>
          <a:bodyPr/>
          <a:lstStyle/>
          <a:p>
            <a:pPr algn="l"/>
            <a:r>
              <a:rPr lang="de-DE" altLang="de-DE" sz="4000">
                <a:solidFill>
                  <a:schemeClr val="bg1"/>
                </a:solidFill>
                <a:latin typeface="Verdana" panose="020B0604030504040204" pitchFamily="34" charset="0"/>
              </a:rPr>
              <a:t>   </a:t>
            </a:r>
            <a:r>
              <a:rPr lang="de-DE" altLang="de-DE" sz="2800">
                <a:solidFill>
                  <a:schemeClr val="bg1"/>
                </a:solidFill>
                <a:latin typeface="Verdana" panose="020B0604030504040204" pitchFamily="34" charset="0"/>
              </a:rPr>
              <a:t>SHG Zürich</a:t>
            </a:r>
            <a:endParaRPr lang="de-CH" altLang="de-DE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338372C-FAE3-4C11-9EB8-622624C378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2565400"/>
            <a:ext cx="7056438" cy="2951163"/>
          </a:xfrm>
          <a:noFill/>
        </p:spPr>
        <p:txBody>
          <a:bodyPr/>
          <a:lstStyle/>
          <a:p>
            <a:pPr marL="0" lvl="1" algn="l">
              <a:spcBef>
                <a:spcPts val="1200"/>
              </a:spcBef>
            </a:pPr>
            <a:r>
              <a:rPr lang="de-CH" altLang="de-DE">
                <a:latin typeface="Verdana" panose="020B0604030504040204" pitchFamily="34" charset="0"/>
              </a:rPr>
              <a:t>Soziale Medien………</a:t>
            </a:r>
          </a:p>
          <a:p>
            <a:pPr marL="0" lvl="1" algn="l">
              <a:spcBef>
                <a:spcPts val="1200"/>
              </a:spcBef>
            </a:pPr>
            <a:endParaRPr lang="de-CH" altLang="de-DE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 marL="0" lvl="1" algn="l">
              <a:spcBef>
                <a:spcPts val="1200"/>
              </a:spcBef>
            </a:pPr>
            <a:r>
              <a:rPr lang="de-CH" altLang="de-DE">
                <a:solidFill>
                  <a:schemeClr val="bg2"/>
                </a:solidFill>
                <a:latin typeface="Verdana" panose="020B0604030504040204" pitchFamily="34" charset="0"/>
              </a:rPr>
              <a:t>&gt; Chaten mit </a:t>
            </a:r>
          </a:p>
          <a:p>
            <a:pPr marL="0" lvl="1" algn="l">
              <a:spcBef>
                <a:spcPts val="1200"/>
              </a:spcBef>
            </a:pPr>
            <a:endParaRPr lang="de-CH" altLang="de-DE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 marL="0" lvl="1" algn="l">
              <a:spcBef>
                <a:spcPts val="1200"/>
              </a:spcBef>
            </a:pPr>
            <a:endParaRPr lang="de-CH" altLang="de-DE" sz="3200">
              <a:latin typeface="Verdana" panose="020B0604030504040204" pitchFamily="34" charset="0"/>
            </a:endParaRP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3B8AD999-1AED-4CD5-B648-70E63860F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415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>
            <a:extLst>
              <a:ext uri="{FF2B5EF4-FFF2-40B4-BE49-F238E27FC236}">
                <a16:creationId xmlns:a16="http://schemas.microsoft.com/office/drawing/2014/main" id="{2743E3C2-A19A-4008-A625-EE6509738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33725"/>
            <a:ext cx="27463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AC867515-D00D-4E38-BB94-BFD446BFFB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052513"/>
            <a:ext cx="8101012" cy="720725"/>
          </a:xfrm>
          <a:solidFill>
            <a:srgbClr val="3399FF"/>
          </a:solidFill>
        </p:spPr>
        <p:txBody>
          <a:bodyPr/>
          <a:lstStyle/>
          <a:p>
            <a:pPr algn="l"/>
            <a:r>
              <a:rPr lang="de-DE" altLang="de-DE" sz="4000">
                <a:solidFill>
                  <a:schemeClr val="bg1"/>
                </a:solidFill>
                <a:latin typeface="Verdana" panose="020B0604030504040204" pitchFamily="34" charset="0"/>
              </a:rPr>
              <a:t>   </a:t>
            </a:r>
            <a:r>
              <a:rPr lang="de-DE" altLang="de-DE" sz="2800">
                <a:solidFill>
                  <a:schemeClr val="bg1"/>
                </a:solidFill>
                <a:latin typeface="Verdana" panose="020B0604030504040204" pitchFamily="34" charset="0"/>
              </a:rPr>
              <a:t>Teilnehmende</a:t>
            </a:r>
            <a:endParaRPr lang="de-CH" altLang="de-DE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83FEDF3E-02E5-4B8F-A4BB-EBA1517C85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7813" y="2133600"/>
            <a:ext cx="7127875" cy="3816350"/>
          </a:xfrm>
        </p:spPr>
        <p:txBody>
          <a:bodyPr/>
          <a:lstStyle/>
          <a:p>
            <a:pPr marL="0" lvl="1" algn="l" defTabSz="358775">
              <a:spcBef>
                <a:spcPct val="0"/>
              </a:spcBef>
              <a:spcAft>
                <a:spcPts val="400"/>
              </a:spcAft>
            </a:pPr>
            <a:r>
              <a:rPr lang="de-CH" altLang="de-DE">
                <a:latin typeface="Verdana" panose="020B0604030504040204" pitchFamily="34" charset="0"/>
              </a:rPr>
              <a:t>Von 4 bis 8 Personen</a:t>
            </a:r>
          </a:p>
          <a:p>
            <a:pPr marL="0" lvl="1" algn="l" defTabSz="358775">
              <a:spcBef>
                <a:spcPct val="0"/>
              </a:spcBef>
              <a:spcAft>
                <a:spcPts val="400"/>
              </a:spcAft>
            </a:pPr>
            <a:r>
              <a:rPr lang="de-CH" altLang="de-DE">
                <a:solidFill>
                  <a:srgbClr val="7F7F7F"/>
                </a:solidFill>
                <a:latin typeface="Verdana" panose="020B0604030504040204" pitchFamily="34" charset="0"/>
              </a:rPr>
              <a:t>	Durchschnittlich 6 Personen</a:t>
            </a:r>
          </a:p>
          <a:p>
            <a:pPr marL="0" lvl="1" algn="l" defTabSz="358775">
              <a:spcBef>
                <a:spcPct val="0"/>
              </a:spcBef>
              <a:spcAft>
                <a:spcPts val="400"/>
              </a:spcAft>
            </a:pPr>
            <a:endParaRPr lang="de-CH" altLang="de-DE">
              <a:latin typeface="Verdana" panose="020B0604030504040204" pitchFamily="34" charset="0"/>
            </a:endParaRPr>
          </a:p>
          <a:p>
            <a:pPr marL="0" lvl="1" algn="l" defTabSz="358775">
              <a:spcBef>
                <a:spcPct val="0"/>
              </a:spcBef>
              <a:spcAft>
                <a:spcPts val="400"/>
              </a:spcAft>
            </a:pPr>
            <a:r>
              <a:rPr lang="de-CH" altLang="de-DE">
                <a:latin typeface="Verdana" panose="020B0604030504040204" pitchFamily="34" charset="0"/>
              </a:rPr>
              <a:t>Buntes, lebendiges</a:t>
            </a:r>
          </a:p>
          <a:p>
            <a:pPr marL="0" lvl="1" algn="l" defTabSz="358775">
              <a:spcBef>
                <a:spcPct val="0"/>
              </a:spcBef>
              <a:spcAft>
                <a:spcPts val="400"/>
              </a:spcAft>
            </a:pPr>
            <a:r>
              <a:rPr lang="de-CH" altLang="de-DE">
                <a:latin typeface="Verdana" panose="020B0604030504040204" pitchFamily="34" charset="0"/>
              </a:rPr>
              <a:t>TeilnehmerInnen – Feld</a:t>
            </a:r>
          </a:p>
          <a:p>
            <a:pPr marL="0" lvl="1" algn="l" defTabSz="358775">
              <a:spcBef>
                <a:spcPct val="0"/>
              </a:spcBef>
              <a:spcAft>
                <a:spcPts val="400"/>
              </a:spcAft>
            </a:pPr>
            <a:r>
              <a:rPr lang="de-CH" altLang="de-DE">
                <a:solidFill>
                  <a:srgbClr val="7F7F7F"/>
                </a:solidFill>
                <a:latin typeface="Verdana" panose="020B0604030504040204" pitchFamily="34" charset="0"/>
              </a:rPr>
              <a:t>	Alter / Sozialer Hintergrund	/Geschlecht…</a:t>
            </a:r>
          </a:p>
          <a:p>
            <a:pPr marL="0" lvl="1" algn="l" defTabSz="358775">
              <a:spcBef>
                <a:spcPts val="1200"/>
              </a:spcBef>
            </a:pPr>
            <a:endParaRPr lang="de-CH" altLang="de-DE">
              <a:latin typeface="Verdana" panose="020B0604030504040204" pitchFamily="34" charset="0"/>
            </a:endParaRP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C4B32A32-4D67-4395-B1E5-69DD5E15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415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EC5B0860-8B25-410A-825A-F2167E4603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052513"/>
            <a:ext cx="8101012" cy="720725"/>
          </a:xfrm>
          <a:solidFill>
            <a:srgbClr val="3399FF"/>
          </a:solidFill>
        </p:spPr>
        <p:txBody>
          <a:bodyPr/>
          <a:lstStyle/>
          <a:p>
            <a:pPr algn="l"/>
            <a:r>
              <a:rPr lang="de-DE" altLang="de-DE" sz="4000">
                <a:solidFill>
                  <a:schemeClr val="bg1"/>
                </a:solidFill>
                <a:latin typeface="Verdana" panose="020B0604030504040204" pitchFamily="34" charset="0"/>
              </a:rPr>
              <a:t>   </a:t>
            </a:r>
            <a:r>
              <a:rPr lang="de-DE" altLang="de-DE" sz="2800">
                <a:solidFill>
                  <a:schemeClr val="bg1"/>
                </a:solidFill>
                <a:latin typeface="Verdana" panose="020B0604030504040204" pitchFamily="34" charset="0"/>
              </a:rPr>
              <a:t>SHG-Programm</a:t>
            </a:r>
            <a:endParaRPr lang="de-CH" altLang="de-DE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B8AFD99B-BB2F-41F8-BB3B-915C2AF4FD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7813" y="2133600"/>
            <a:ext cx="7488237" cy="4248150"/>
          </a:xfrm>
        </p:spPr>
        <p:txBody>
          <a:bodyPr/>
          <a:lstStyle/>
          <a:p>
            <a:pPr marL="0" lvl="1" algn="l" defTabSz="358775">
              <a:spcBef>
                <a:spcPts val="400"/>
              </a:spcBef>
            </a:pPr>
            <a:r>
              <a:rPr lang="de-CH" altLang="de-DE">
                <a:latin typeface="Verdana" panose="020B0604030504040204" pitchFamily="34" charset="0"/>
              </a:rPr>
              <a:t>Vorstellen</a:t>
            </a:r>
          </a:p>
          <a:p>
            <a:pPr marL="0" lvl="1" algn="l" defTabSz="358775">
              <a:spcBef>
                <a:spcPts val="400"/>
              </a:spcBef>
            </a:pPr>
            <a:r>
              <a:rPr lang="de-CH" altLang="de-DE">
                <a:solidFill>
                  <a:srgbClr val="7F7F7F"/>
                </a:solidFill>
                <a:latin typeface="Verdana" panose="020B0604030504040204" pitchFamily="34" charset="0"/>
              </a:rPr>
              <a:t>	«es darf gestottert werden»</a:t>
            </a:r>
          </a:p>
          <a:p>
            <a:pPr marL="0" lvl="1" algn="l" defTabSz="358775">
              <a:spcBef>
                <a:spcPts val="400"/>
              </a:spcBef>
            </a:pPr>
            <a:endParaRPr lang="de-CH" altLang="de-DE">
              <a:solidFill>
                <a:srgbClr val="7F7F7F"/>
              </a:solidFill>
              <a:latin typeface="Verdana" panose="020B0604030504040204" pitchFamily="34" charset="0"/>
            </a:endParaRPr>
          </a:p>
          <a:p>
            <a:pPr marL="0" lvl="1" algn="l" defTabSz="358775">
              <a:spcBef>
                <a:spcPts val="400"/>
              </a:spcBef>
            </a:pPr>
            <a:r>
              <a:rPr lang="de-CH" altLang="de-DE">
                <a:latin typeface="Verdana" panose="020B0604030504040204" pitchFamily="34" charset="0"/>
              </a:rPr>
              <a:t>Übungen</a:t>
            </a:r>
          </a:p>
          <a:p>
            <a:pPr marL="0" lvl="1" algn="l" defTabSz="358775">
              <a:spcBef>
                <a:spcPts val="400"/>
              </a:spcBef>
            </a:pPr>
            <a:r>
              <a:rPr lang="de-CH" altLang="de-DE">
                <a:solidFill>
                  <a:srgbClr val="7F7F7F"/>
                </a:solidFill>
                <a:latin typeface="Verdana" panose="020B0604030504040204" pitchFamily="34" charset="0"/>
              </a:rPr>
              <a:t>	«Schwerpunkt aus Naturmethode»</a:t>
            </a:r>
          </a:p>
          <a:p>
            <a:pPr marL="0" lvl="1" algn="l" defTabSz="358775">
              <a:spcBef>
                <a:spcPts val="400"/>
              </a:spcBef>
            </a:pPr>
            <a:endParaRPr lang="de-CH" altLang="de-DE">
              <a:solidFill>
                <a:srgbClr val="7F7F7F"/>
              </a:solidFill>
              <a:latin typeface="Verdana" panose="020B0604030504040204" pitchFamily="34" charset="0"/>
            </a:endParaRPr>
          </a:p>
          <a:p>
            <a:pPr marL="0" lvl="1" algn="l" defTabSz="358775">
              <a:spcBef>
                <a:spcPts val="400"/>
              </a:spcBef>
            </a:pPr>
            <a:r>
              <a:rPr lang="de-CH" altLang="de-DE">
                <a:latin typeface="Verdana" panose="020B0604030504040204" pitchFamily="34" charset="0"/>
              </a:rPr>
              <a:t>Diskussion</a:t>
            </a:r>
          </a:p>
          <a:p>
            <a:pPr marL="0" lvl="1" algn="l" defTabSz="358775">
              <a:spcBef>
                <a:spcPts val="400"/>
              </a:spcBef>
            </a:pPr>
            <a:r>
              <a:rPr lang="de-CH" altLang="de-DE">
                <a:solidFill>
                  <a:srgbClr val="7F7F7F"/>
                </a:solidFill>
                <a:latin typeface="Verdana" panose="020B0604030504040204" pitchFamily="34" charset="0"/>
              </a:rPr>
              <a:t>	«Umgang mit Stottern»</a:t>
            </a:r>
          </a:p>
          <a:p>
            <a:pPr marL="0" lvl="1" algn="l" defTabSz="358775">
              <a:spcBef>
                <a:spcPts val="1200"/>
              </a:spcBef>
            </a:pPr>
            <a:endParaRPr lang="de-CH" altLang="de-DE">
              <a:latin typeface="Verdana" panose="020B0604030504040204" pitchFamily="34" charset="0"/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362CC938-B592-4844-8E42-A8751EC0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415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F4AC019B-5710-443A-95B2-798F762525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052513"/>
            <a:ext cx="8101012" cy="720725"/>
          </a:xfrm>
          <a:solidFill>
            <a:srgbClr val="3399FF"/>
          </a:solidFill>
        </p:spPr>
        <p:txBody>
          <a:bodyPr/>
          <a:lstStyle/>
          <a:p>
            <a:pPr algn="l"/>
            <a:r>
              <a:rPr lang="de-DE" altLang="de-DE" sz="4000">
                <a:solidFill>
                  <a:schemeClr val="bg1"/>
                </a:solidFill>
                <a:latin typeface="Verdana" panose="020B0604030504040204" pitchFamily="34" charset="0"/>
              </a:rPr>
              <a:t>   </a:t>
            </a:r>
            <a:r>
              <a:rPr lang="de-DE" altLang="de-DE" sz="2800">
                <a:solidFill>
                  <a:schemeClr val="bg1"/>
                </a:solidFill>
                <a:latin typeface="Verdana" panose="020B0604030504040204" pitchFamily="34" charset="0"/>
              </a:rPr>
              <a:t>SHG Befragung</a:t>
            </a:r>
            <a:endParaRPr lang="de-CH" altLang="de-DE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1DB9E980-929A-4B06-81A1-780AFC69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415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Grafik 2">
            <a:extLst>
              <a:ext uri="{FF2B5EF4-FFF2-40B4-BE49-F238E27FC236}">
                <a16:creationId xmlns:a16="http://schemas.microsoft.com/office/drawing/2014/main" id="{E7FEE148-017A-4BD3-B414-AE0811888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95475"/>
            <a:ext cx="6778625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8AFF6925-36E4-4338-8D63-138F953A8C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052513"/>
            <a:ext cx="8101012" cy="720725"/>
          </a:xfrm>
          <a:solidFill>
            <a:srgbClr val="3399FF"/>
          </a:solidFill>
        </p:spPr>
        <p:txBody>
          <a:bodyPr/>
          <a:lstStyle/>
          <a:p>
            <a:pPr algn="l"/>
            <a:r>
              <a:rPr lang="de-DE" altLang="de-DE" sz="4000">
                <a:solidFill>
                  <a:schemeClr val="bg1"/>
                </a:solidFill>
                <a:latin typeface="Verdana" panose="020B0604030504040204" pitchFamily="34" charset="0"/>
              </a:rPr>
              <a:t>   </a:t>
            </a:r>
            <a:r>
              <a:rPr lang="de-DE" altLang="de-DE" sz="2800">
                <a:solidFill>
                  <a:schemeClr val="bg1"/>
                </a:solidFill>
                <a:latin typeface="Verdana" panose="020B0604030504040204" pitchFamily="34" charset="0"/>
              </a:rPr>
              <a:t>SHG Kennzahlen</a:t>
            </a:r>
            <a:endParaRPr lang="de-CH" altLang="de-DE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7411" name="Picture 5">
            <a:extLst>
              <a:ext uri="{FF2B5EF4-FFF2-40B4-BE49-F238E27FC236}">
                <a16:creationId xmlns:a16="http://schemas.microsoft.com/office/drawing/2014/main" id="{947EDB8E-4052-44DE-A223-CE865ED6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415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Grafik 2">
            <a:extLst>
              <a:ext uri="{FF2B5EF4-FFF2-40B4-BE49-F238E27FC236}">
                <a16:creationId xmlns:a16="http://schemas.microsoft.com/office/drawing/2014/main" id="{7E60B104-F00D-43A0-A653-C1F9E9F4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38338"/>
            <a:ext cx="6985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A3B1A289-EE00-4078-A290-6BF60B34F8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052513"/>
            <a:ext cx="8101012" cy="720725"/>
          </a:xfrm>
          <a:solidFill>
            <a:srgbClr val="3399FF"/>
          </a:solidFill>
        </p:spPr>
        <p:txBody>
          <a:bodyPr/>
          <a:lstStyle/>
          <a:p>
            <a:pPr algn="l"/>
            <a:r>
              <a:rPr lang="de-DE" altLang="de-DE" sz="4000">
                <a:solidFill>
                  <a:schemeClr val="bg1"/>
                </a:solidFill>
                <a:latin typeface="Verdana" panose="020B0604030504040204" pitchFamily="34" charset="0"/>
              </a:rPr>
              <a:t>   </a:t>
            </a:r>
            <a:r>
              <a:rPr lang="de-DE" altLang="de-DE" sz="2800">
                <a:solidFill>
                  <a:schemeClr val="bg1"/>
                </a:solidFill>
                <a:latin typeface="Verdana" panose="020B0604030504040204" pitchFamily="34" charset="0"/>
              </a:rPr>
              <a:t>Zusammenarbeit mit FH</a:t>
            </a:r>
            <a:endParaRPr lang="de-CH" altLang="de-DE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3AD65E44-2ED8-49DE-8706-5DCFCD4E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415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>
            <a:extLst>
              <a:ext uri="{FF2B5EF4-FFF2-40B4-BE49-F238E27FC236}">
                <a16:creationId xmlns:a16="http://schemas.microsoft.com/office/drawing/2014/main" id="{FCCF11BA-E07A-4589-BA93-7D295B46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1903413"/>
            <a:ext cx="19097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4B9FC831-80FE-4B1B-BC85-B5121984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133600"/>
            <a:ext cx="3600450" cy="22113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algn="l">
              <a:spcBef>
                <a:spcPts val="1200"/>
              </a:spcBef>
              <a:defRPr/>
            </a:pPr>
            <a:r>
              <a:rPr lang="de-CH" altLang="de-DE" sz="2400" b="0" kern="0" dirty="0">
                <a:latin typeface="Verdana" pitchFamily="34" charset="0"/>
              </a:rPr>
              <a:t>&gt; Vorstellung SHG</a:t>
            </a:r>
          </a:p>
          <a:p>
            <a:pPr marL="0" lvl="1" algn="l">
              <a:spcBef>
                <a:spcPts val="1200"/>
              </a:spcBef>
              <a:defRPr/>
            </a:pPr>
            <a:r>
              <a:rPr lang="de-CH" altLang="de-DE" sz="2400" b="0" kern="0" dirty="0">
                <a:solidFill>
                  <a:srgbClr val="7F7F7F"/>
                </a:solidFill>
                <a:latin typeface="Verdana" pitchFamily="34" charset="0"/>
              </a:rPr>
              <a:t>  </a:t>
            </a:r>
            <a:endParaRPr lang="de-CH" altLang="de-DE" b="0" kern="0" dirty="0">
              <a:latin typeface="Verdana" pitchFamily="34" charset="0"/>
            </a:endParaRPr>
          </a:p>
        </p:txBody>
      </p:sp>
      <p:pic>
        <p:nvPicPr>
          <p:cNvPr id="19462" name="Picture 9">
            <a:extLst>
              <a:ext uri="{FF2B5EF4-FFF2-40B4-BE49-F238E27FC236}">
                <a16:creationId xmlns:a16="http://schemas.microsoft.com/office/drawing/2014/main" id="{F03BA697-B272-4DDA-B229-9C15B6D4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728913"/>
            <a:ext cx="13271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>
            <a:extLst>
              <a:ext uri="{FF2B5EF4-FFF2-40B4-BE49-F238E27FC236}">
                <a16:creationId xmlns:a16="http://schemas.microsoft.com/office/drawing/2014/main" id="{53C31938-22EE-48A9-AC3A-2CEEA7FB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621213"/>
            <a:ext cx="15382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>
            <a:extLst>
              <a:ext uri="{FF2B5EF4-FFF2-40B4-BE49-F238E27FC236}">
                <a16:creationId xmlns:a16="http://schemas.microsoft.com/office/drawing/2014/main" id="{7E13A5D4-E83C-4B98-811B-73E54D27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728913"/>
            <a:ext cx="50990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43014641-875B-4E63-8BCB-6C50DA37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2424113"/>
            <a:ext cx="1789113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algn="r">
              <a:spcBef>
                <a:spcPts val="1200"/>
              </a:spcBef>
              <a:defRPr/>
            </a:pPr>
            <a:r>
              <a:rPr lang="de-CH" altLang="de-DE" sz="1400" b="0" kern="0" dirty="0">
                <a:latin typeface="Verdana" pitchFamily="34" charset="0"/>
              </a:rPr>
              <a:t>Wolfgang Braun</a:t>
            </a:r>
          </a:p>
          <a:p>
            <a:pPr marL="0" lvl="1" algn="l">
              <a:spcBef>
                <a:spcPts val="1200"/>
              </a:spcBef>
              <a:defRPr/>
            </a:pPr>
            <a:r>
              <a:rPr lang="de-CH" altLang="de-DE" sz="2400" b="0" kern="0" dirty="0">
                <a:solidFill>
                  <a:srgbClr val="7F7F7F"/>
                </a:solidFill>
                <a:latin typeface="Verdana" pitchFamily="34" charset="0"/>
              </a:rPr>
              <a:t>  </a:t>
            </a:r>
            <a:endParaRPr lang="de-CH" altLang="de-DE" b="0" kern="0" dirty="0">
              <a:latin typeface="Verdana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D53F10E-E429-4568-8CEB-C7D71B8D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4316413"/>
            <a:ext cx="1789113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algn="r">
              <a:spcBef>
                <a:spcPts val="1200"/>
              </a:spcBef>
              <a:defRPr/>
            </a:pPr>
            <a:r>
              <a:rPr lang="de-CH" altLang="de-DE" sz="1400" b="0" kern="0" dirty="0">
                <a:latin typeface="Verdana" pitchFamily="34" charset="0"/>
              </a:rPr>
              <a:t>Jürgen Kohler</a:t>
            </a:r>
            <a:endParaRPr lang="de-CH" altLang="de-DE" b="0" kern="0" dirty="0"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8A08A759-A479-45D8-9884-6FD8A743E3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052513"/>
            <a:ext cx="8101012" cy="720725"/>
          </a:xfrm>
          <a:solidFill>
            <a:srgbClr val="3399FF"/>
          </a:solidFill>
        </p:spPr>
        <p:txBody>
          <a:bodyPr/>
          <a:lstStyle/>
          <a:p>
            <a:pPr algn="l"/>
            <a:r>
              <a:rPr lang="de-DE" altLang="de-DE" sz="4000">
                <a:solidFill>
                  <a:schemeClr val="bg1"/>
                </a:solidFill>
                <a:latin typeface="Verdana" panose="020B0604030504040204" pitchFamily="34" charset="0"/>
              </a:rPr>
              <a:t>   </a:t>
            </a:r>
            <a:r>
              <a:rPr lang="de-DE" altLang="de-DE" sz="2800">
                <a:solidFill>
                  <a:schemeClr val="bg1"/>
                </a:solidFill>
                <a:latin typeface="Verdana" panose="020B0604030504040204" pitchFamily="34" charset="0"/>
              </a:rPr>
              <a:t>Ausblick 2023 &gt; Neue Formen SHG</a:t>
            </a:r>
            <a:endParaRPr lang="de-CH" altLang="de-DE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BCCF90C8-A3FD-4970-AD8E-F0C96117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415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Grafik 4">
            <a:extLst>
              <a:ext uri="{FF2B5EF4-FFF2-40B4-BE49-F238E27FC236}">
                <a16:creationId xmlns:a16="http://schemas.microsoft.com/office/drawing/2014/main" id="{ACF7AB47-0B96-4E53-980C-4F5CEE85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009775"/>
            <a:ext cx="314801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Grafik 6">
            <a:extLst>
              <a:ext uri="{FF2B5EF4-FFF2-40B4-BE49-F238E27FC236}">
                <a16:creationId xmlns:a16="http://schemas.microsoft.com/office/drawing/2014/main" id="{A9ED8DBE-2996-4701-8EB6-E2C11BC7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09775"/>
            <a:ext cx="309562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852B3F3-AB33-43C0-B7DD-E9D4B5C50290}"/>
              </a:ext>
            </a:extLst>
          </p:cNvPr>
          <p:cNvSpPr txBox="1">
            <a:spLocks noChangeArrowheads="1"/>
          </p:cNvSpPr>
          <p:nvPr/>
        </p:nvSpPr>
        <p:spPr bwMode="auto">
          <a:xfrm rot="-1612197">
            <a:off x="3351213" y="3756025"/>
            <a:ext cx="3529012" cy="7080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de-DE" altLang="de-DE"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Angebot erarbeitet:</a:t>
            </a:r>
          </a:p>
          <a:p>
            <a:r>
              <a:rPr lang="de-DE" altLang="de-DE"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Noch keine Teilnehmenden </a:t>
            </a:r>
            <a:r>
              <a:rPr lang="de-DE" altLang="de-DE"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de-CH" altLang="de-DE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Bildschirmpräsentation (4:3)</PresentationFormat>
  <Paragraphs>44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 Black</vt:lpstr>
      <vt:lpstr>Arial</vt:lpstr>
      <vt:lpstr>Times New Roman</vt:lpstr>
      <vt:lpstr>Verdana</vt:lpstr>
      <vt:lpstr>Wingdings</vt:lpstr>
      <vt:lpstr>Calibri</vt:lpstr>
      <vt:lpstr>Standarddesign</vt:lpstr>
      <vt:lpstr>PowerPoint-Präsentation</vt:lpstr>
      <vt:lpstr>   nach Jahresplan</vt:lpstr>
      <vt:lpstr>   SHG Zürich</vt:lpstr>
      <vt:lpstr>   Teilnehmende</vt:lpstr>
      <vt:lpstr>   SHG-Programm</vt:lpstr>
      <vt:lpstr>   SHG Befragung</vt:lpstr>
      <vt:lpstr>   SHG Kennzahlen</vt:lpstr>
      <vt:lpstr>   Zusammenarbeit mit FH</vt:lpstr>
      <vt:lpstr>   Ausblick 2023 &gt; Neue Formen SHG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Valentin</dc:creator>
  <cp:lastModifiedBy>Heidi Schuetz</cp:lastModifiedBy>
  <cp:revision>192</cp:revision>
  <cp:lastPrinted>2020-08-28T13:36:43Z</cp:lastPrinted>
  <dcterms:created xsi:type="dcterms:W3CDTF">2001-01-14T20:11:58Z</dcterms:created>
  <dcterms:modified xsi:type="dcterms:W3CDTF">2024-01-06T12:08:03Z</dcterms:modified>
</cp:coreProperties>
</file>